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8"/>
  </p:normalViewPr>
  <p:slideViewPr>
    <p:cSldViewPr snapToGrid="0" snapToObjects="1">
      <p:cViewPr varScale="1">
        <p:scale>
          <a:sx n="94" d="100"/>
          <a:sy n="94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F0581-F3F2-4C86-AB6E-19A7D8D5471E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240A-5E52-406C-972A-5588DDA0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1240A-5E52-406C-972A-5588DDA0C4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62418-96E8-2A4F-BC34-65F71D2C2E75}"/>
              </a:ext>
            </a:extLst>
          </p:cNvPr>
          <p:cNvGrpSpPr/>
          <p:nvPr userDrawn="1"/>
        </p:nvGrpSpPr>
        <p:grpSpPr>
          <a:xfrm>
            <a:off x="3381322" y="4571999"/>
            <a:ext cx="2381356" cy="1632515"/>
            <a:chOff x="4428154" y="3921547"/>
            <a:chExt cx="3330175" cy="22829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8F4E40-A2A8-3845-A7BC-A70B2BE1615A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A45FC5-0C12-A24C-87EF-D5E5C843A91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7751CA-AB85-AD4C-AE99-09F065AC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D9A299-3B04-474A-A43F-2949E7EA4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105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7346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5952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4"/>
            <a:ext cx="2949178" cy="352525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62731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55733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414" y="2107021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414" y="2604240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414" y="3101459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14" y="359867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14" y="4095897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14" y="459311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615415" y="978794"/>
            <a:ext cx="6081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2971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3009504"/>
            <a:ext cx="4675187" cy="334963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470505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470505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B3D67C-B153-C645-A39A-00A7DAE198D6}"/>
              </a:ext>
            </a:extLst>
          </p:cNvPr>
          <p:cNvGrpSpPr/>
          <p:nvPr userDrawn="1"/>
        </p:nvGrpSpPr>
        <p:grpSpPr>
          <a:xfrm>
            <a:off x="3381322" y="4850966"/>
            <a:ext cx="2381356" cy="1632516"/>
            <a:chOff x="4428154" y="3921547"/>
            <a:chExt cx="3330175" cy="22829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D9EA0D-1D68-9440-B3BE-BD5C55B95E11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85F0FEB-2A54-704E-9CA8-5EACEB32DA8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6096C86-8430-4542-9130-724B45917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458BD4-C1E5-4B48-9C01-7F4AE75B2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76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976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9339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3293391" y="0"/>
            <a:ext cx="58506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3180196" y="0"/>
            <a:ext cx="332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9547" y="510445"/>
            <a:ext cx="5025224" cy="1080247"/>
          </a:xfrm>
        </p:spPr>
        <p:txBody>
          <a:bodyPr anchor="t" anchorCtr="0">
            <a:noAutofit/>
          </a:bodyPr>
          <a:lstStyle>
            <a:lvl1pPr algn="ctr">
              <a:defRPr sz="3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587" y="1598800"/>
            <a:ext cx="4135996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133" y="2494699"/>
            <a:ext cx="381290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558" y="2932980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5556" y="3865608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5186168" y="3706773"/>
            <a:ext cx="247197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A85373-871A-E541-8F8C-B40596554BE5}"/>
              </a:ext>
            </a:extLst>
          </p:cNvPr>
          <p:cNvGrpSpPr/>
          <p:nvPr userDrawn="1"/>
        </p:nvGrpSpPr>
        <p:grpSpPr>
          <a:xfrm>
            <a:off x="4654568" y="4742720"/>
            <a:ext cx="3347204" cy="1869942"/>
            <a:chOff x="2301428" y="3862555"/>
            <a:chExt cx="4541144" cy="2536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C6DD35-5E5A-4146-B262-96EBC14807C4}"/>
                </a:ext>
              </a:extLst>
            </p:cNvPr>
            <p:cNvGrpSpPr/>
            <p:nvPr userDrawn="1"/>
          </p:nvGrpSpPr>
          <p:grpSpPr>
            <a:xfrm>
              <a:off x="3799086" y="3862555"/>
              <a:ext cx="1408176" cy="1538935"/>
              <a:chOff x="5183237" y="4557650"/>
              <a:chExt cx="1408176" cy="153893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C1F035-5C5D-4D45-89DC-B68221E4AAE2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76CB4F-6132-074E-8B18-3E6BE7D40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893F3D-60C2-2444-BD3E-C188C277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91740" y="5508222"/>
              <a:ext cx="4160520" cy="5943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649042-7375-1E47-92F9-8BD14D315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01428" y="5945387"/>
              <a:ext cx="4541144" cy="45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7699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96499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2816319"/>
            <a:ext cx="467518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277318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277318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1FEA00-B214-AF4C-B8C4-3A82EA4AB2F4}"/>
              </a:ext>
            </a:extLst>
          </p:cNvPr>
          <p:cNvGrpSpPr/>
          <p:nvPr userDrawn="1"/>
        </p:nvGrpSpPr>
        <p:grpSpPr>
          <a:xfrm>
            <a:off x="3364314" y="4280007"/>
            <a:ext cx="2415372" cy="1632515"/>
            <a:chOff x="4884927" y="4571999"/>
            <a:chExt cx="2415372" cy="16325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9CE167-A505-D349-A0F4-F77811BEA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84927" y="5814339"/>
              <a:ext cx="2415372" cy="3901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33D900-85D8-9843-A60D-7BA69B18B350}"/>
                </a:ext>
              </a:extLst>
            </p:cNvPr>
            <p:cNvGrpSpPr/>
            <p:nvPr userDrawn="1"/>
          </p:nvGrpSpPr>
          <p:grpSpPr>
            <a:xfrm>
              <a:off x="5594490" y="4571999"/>
              <a:ext cx="1006965" cy="1100469"/>
              <a:chOff x="5183237" y="4557650"/>
              <a:chExt cx="1408176" cy="15389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FF2BE7-1FDF-994A-8167-87896B880EDD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8880FB9-D661-3540-92B4-3B0FC9ED9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8"/>
            <a:ext cx="7886700" cy="736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52"/>
            <a:ext cx="9144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D0EDF-6793-944A-8664-9CB2EFC03F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7A22B-EB27-1644-86A5-45EE4003A33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08567" y="6228234"/>
            <a:ext cx="2984393" cy="3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m4h.nmsu.edu/policies/form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hyperlink" Target="https://4hprojects.nmsu.edu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73BFF-6CD0-7440-ACD2-28A3CD11F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State 4-H Portfolio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90D60-6718-774C-ADF0-CABBFCA5E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Teresa Dean</a:t>
            </a:r>
          </a:p>
          <a:p>
            <a:r>
              <a:rPr lang="en-US" dirty="0">
                <a:latin typeface="Georgia" panose="02040502050405020303" pitchFamily="18" charset="0"/>
              </a:rPr>
              <a:t>Doña Ana county</a:t>
            </a:r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1E139A-E486-CECB-1693-743EBE493E73}"/>
              </a:ext>
            </a:extLst>
          </p:cNvPr>
          <p:cNvSpPr txBox="1"/>
          <p:nvPr/>
        </p:nvSpPr>
        <p:spPr>
          <a:xfrm>
            <a:off x="328473" y="4143556"/>
            <a:ext cx="272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Due in January at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Senior Leadership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Retreat.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C4257-92B7-0021-DDC3-C06D16C92EF2}"/>
              </a:ext>
            </a:extLst>
          </p:cNvPr>
          <p:cNvSpPr txBox="1"/>
          <p:nvPr/>
        </p:nvSpPr>
        <p:spPr>
          <a:xfrm>
            <a:off x="4758432" y="408372"/>
            <a:ext cx="4065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There is no minimum number of years youth have to be a member or submitted a county record book.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Books are evaluated based on growth in the timeframe included in their book.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715661-44E3-5513-9194-88ABF4B4D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3"/>
          <a:stretch/>
        </p:blipFill>
        <p:spPr>
          <a:xfrm>
            <a:off x="3155993" y="2716696"/>
            <a:ext cx="2459152" cy="283597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5C5685E-C4DB-C19D-D623-5574D06AB953}"/>
              </a:ext>
            </a:extLst>
          </p:cNvPr>
          <p:cNvSpPr/>
          <p:nvPr/>
        </p:nvSpPr>
        <p:spPr>
          <a:xfrm>
            <a:off x="221941" y="124285"/>
            <a:ext cx="3551068" cy="3533313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PORTFOLIO: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Covers your entire 4-H career.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C5B3F58E-B2F9-AE5B-DE02-2CDB9A9F3C1B}"/>
              </a:ext>
            </a:extLst>
          </p:cNvPr>
          <p:cNvSpPr/>
          <p:nvPr/>
        </p:nvSpPr>
        <p:spPr>
          <a:xfrm>
            <a:off x="5388746" y="2876365"/>
            <a:ext cx="3435658" cy="2858610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Georgia" panose="02040502050405020303" pitchFamily="18" charset="0"/>
              </a:rPr>
              <a:t>Must be a </a:t>
            </a:r>
          </a:p>
          <a:p>
            <a:pPr algn="ctr"/>
            <a:r>
              <a:rPr lang="en-US" sz="1700" dirty="0">
                <a:latin typeface="Georgia" panose="02040502050405020303" pitchFamily="18" charset="0"/>
              </a:rPr>
              <a:t>Senior member in order to submit a portfolio.</a:t>
            </a:r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3B2D-8D64-30A3-AD1B-D6973D6A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Portfolios can be submitted in two formats:</a:t>
            </a:r>
            <a:br>
              <a:rPr lang="en-US" dirty="0"/>
            </a:br>
            <a:r>
              <a:rPr lang="en-US" i="1" dirty="0"/>
              <a:t>State 4-H Format or County Compilation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C258C4-5CEA-87FA-380A-F1F46BEB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43" y="1585928"/>
            <a:ext cx="8392396" cy="6778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portfolio must include the following, REGARDLESS OF THE FORMAT YOU CHOOSE!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green cover with a four leaf clover&#10;&#10;Description automatically generated">
            <a:extLst>
              <a:ext uri="{FF2B5EF4-FFF2-40B4-BE49-F238E27FC236}">
                <a16:creationId xmlns:a16="http://schemas.microsoft.com/office/drawing/2014/main" id="{24B1F725-7E02-E17A-25BF-FD8DEBE4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3" y="2263805"/>
            <a:ext cx="2651086" cy="3448565"/>
          </a:xfrm>
          <a:prstGeom prst="rect">
            <a:avLst/>
          </a:prstGeom>
        </p:spPr>
      </p:pic>
      <p:pic>
        <p:nvPicPr>
          <p:cNvPr id="12" name="Picture 11" descr="A young person wearing a cap and a red shirt&#10;&#10;Description automatically generated">
            <a:extLst>
              <a:ext uri="{FF2B5EF4-FFF2-40B4-BE49-F238E27FC236}">
                <a16:creationId xmlns:a16="http://schemas.microsoft.com/office/drawing/2014/main" id="{9CB63CD2-CDAE-652D-251B-4CD371DAC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8" t="8590" r="14509" b="11625"/>
          <a:stretch/>
        </p:blipFill>
        <p:spPr>
          <a:xfrm>
            <a:off x="3363325" y="2145467"/>
            <a:ext cx="2431121" cy="3566903"/>
          </a:xfrm>
          <a:prstGeom prst="rect">
            <a:avLst/>
          </a:prstGeom>
        </p:spPr>
      </p:pic>
      <p:pic>
        <p:nvPicPr>
          <p:cNvPr id="18" name="Picture 17" descr="A close-up of a document&#10;&#10;Description automatically generated">
            <a:extLst>
              <a:ext uri="{FF2B5EF4-FFF2-40B4-BE49-F238E27FC236}">
                <a16:creationId xmlns:a16="http://schemas.microsoft.com/office/drawing/2014/main" id="{5A8151B8-7F25-F6B4-5C74-F9F16462F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6" t="5473" r="18514" b="26336"/>
          <a:stretch/>
        </p:blipFill>
        <p:spPr>
          <a:xfrm>
            <a:off x="5890719" y="2145467"/>
            <a:ext cx="3020486" cy="35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-up of a document&#10;&#10;Description automatically generated">
            <a:extLst>
              <a:ext uri="{FF2B5EF4-FFF2-40B4-BE49-F238E27FC236}">
                <a16:creationId xmlns:a16="http://schemas.microsoft.com/office/drawing/2014/main" id="{09B1A1A3-3635-3E6F-C141-7A842BAA94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698" b="3698"/>
          <a:stretch>
            <a:fillRect/>
          </a:stretch>
        </p:blipFill>
        <p:spPr/>
      </p:pic>
      <p:pic>
        <p:nvPicPr>
          <p:cNvPr id="17" name="Picture Placeholder 16" descr="A close-up of a document&#10;&#10;Description automatically generated">
            <a:extLst>
              <a:ext uri="{FF2B5EF4-FFF2-40B4-BE49-F238E27FC236}">
                <a16:creationId xmlns:a16="http://schemas.microsoft.com/office/drawing/2014/main" id="{F340616B-087D-994B-6510-2D6B4BDC12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3662" b="3662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7F2537-5608-9B5F-9803-7D7C251047DA}"/>
              </a:ext>
            </a:extLst>
          </p:cNvPr>
          <p:cNvSpPr txBox="1"/>
          <p:nvPr/>
        </p:nvSpPr>
        <p:spPr>
          <a:xfrm>
            <a:off x="5264458" y="4920241"/>
            <a:ext cx="35607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FOLLOW THE FORMAT!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98B433-2351-C859-8919-3CF98466FCD3}"/>
              </a:ext>
            </a:extLst>
          </p:cNvPr>
          <p:cNvSpPr txBox="1"/>
          <p:nvPr/>
        </p:nvSpPr>
        <p:spPr>
          <a:xfrm>
            <a:off x="674105" y="4914855"/>
            <a:ext cx="35607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OBTAIN </a:t>
            </a:r>
            <a:r>
              <a:rPr lang="en-US" u="sng" dirty="0">
                <a:solidFill>
                  <a:schemeClr val="bg1"/>
                </a:solidFill>
                <a:latin typeface="Georgia" panose="02040502050405020303" pitchFamily="18" charset="0"/>
              </a:rPr>
              <a:t>ALL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SIGNATURES!</a:t>
            </a:r>
          </a:p>
        </p:txBody>
      </p:sp>
    </p:spTree>
    <p:extLst>
      <p:ext uri="{BB962C8B-B14F-4D97-AF65-F5344CB8AC3E}">
        <p14:creationId xmlns:p14="http://schemas.microsoft.com/office/powerpoint/2010/main" val="55114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F24480-5AC8-2638-BD4D-76B6E04D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664681"/>
          </a:xfrm>
        </p:spPr>
        <p:txBody>
          <a:bodyPr/>
          <a:lstStyle/>
          <a:p>
            <a:r>
              <a:rPr lang="en-US" dirty="0"/>
              <a:t>What needs to be included?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D6890-E52A-1427-51C0-3FAEDC669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7" y="1068604"/>
            <a:ext cx="3868340" cy="41396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State 4-H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D5D6D-7009-0333-CC6A-A0D1BB186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482571"/>
            <a:ext cx="3868340" cy="44654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>
                <a:latin typeface="Georgia" panose="02040502050405020303" pitchFamily="18" charset="0"/>
              </a:rPr>
              <a:t>Forms are available in a separate Word Document.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NM 4-H Portfolio Section Forms.</a:t>
            </a:r>
          </a:p>
          <a:p>
            <a:r>
              <a:rPr lang="en-US" sz="1900" dirty="0">
                <a:latin typeface="Georgia" panose="02040502050405020303" pitchFamily="18" charset="0"/>
              </a:rPr>
              <a:t>Leadership Profile</a:t>
            </a:r>
          </a:p>
          <a:p>
            <a:r>
              <a:rPr lang="en-US" sz="1900" dirty="0">
                <a:latin typeface="Georgia" panose="02040502050405020303" pitchFamily="18" charset="0"/>
              </a:rPr>
              <a:t>Citizenship/Community Service Profile</a:t>
            </a:r>
          </a:p>
          <a:p>
            <a:r>
              <a:rPr lang="en-US" sz="1900" dirty="0">
                <a:latin typeface="Georgia" panose="02040502050405020303" pitchFamily="18" charset="0"/>
              </a:rPr>
              <a:t>Project Profile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B88EDC-2E11-B4AD-A3AE-0E5531F10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41971"/>
            <a:ext cx="3887391" cy="440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County Compilation Format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7DEA00-90FA-BC6B-CCB5-903A6BBF7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494732"/>
            <a:ext cx="3887391" cy="432129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eorgia" panose="02040502050405020303" pitchFamily="18" charset="0"/>
              </a:rPr>
              <a:t>Submit county record books as originally completed.</a:t>
            </a:r>
          </a:p>
          <a:p>
            <a:r>
              <a:rPr lang="en-US" dirty="0">
                <a:latin typeface="Georgia" panose="02040502050405020303" pitchFamily="18" charset="0"/>
              </a:rPr>
              <a:t>Three projects in each year- projects should remain consistent across the years.</a:t>
            </a:r>
          </a:p>
          <a:p>
            <a:r>
              <a:rPr lang="en-US" dirty="0">
                <a:latin typeface="Georgia" panose="02040502050405020303" pitchFamily="18" charset="0"/>
              </a:rPr>
              <a:t>All sections of the record book must be included: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Leadership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Citizenship/Community Service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Projects Sheets</a:t>
            </a:r>
          </a:p>
          <a:p>
            <a:pPr marL="342891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*NM 4-H Portfolio Project Summary Form-</a:t>
            </a:r>
            <a:r>
              <a:rPr lang="en-US" sz="1800" dirty="0"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Use this form ONLY if you do not have original records from previous years. 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F3A8-9590-6C60-9F4B-852FE64E2D45}"/>
              </a:ext>
            </a:extLst>
          </p:cNvPr>
          <p:cNvSpPr txBox="1"/>
          <p:nvPr/>
        </p:nvSpPr>
        <p:spPr>
          <a:xfrm>
            <a:off x="629842" y="4117417"/>
            <a:ext cx="3630483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A member may include up to three separate projects.</a:t>
            </a:r>
          </a:p>
        </p:txBody>
      </p:sp>
    </p:spTree>
    <p:extLst>
      <p:ext uri="{BB962C8B-B14F-4D97-AF65-F5344CB8AC3E}">
        <p14:creationId xmlns:p14="http://schemas.microsoft.com/office/powerpoint/2010/main" val="15165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44A7D2-0F63-9EEF-32C9-58747AD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25876"/>
          </a:xfrm>
        </p:spPr>
        <p:txBody>
          <a:bodyPr/>
          <a:lstStyle/>
          <a:p>
            <a:r>
              <a:rPr lang="en-US" dirty="0"/>
              <a:t>Also include….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21CB69-728A-AF63-344E-5DE8762CD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216241"/>
            <a:ext cx="3835628" cy="43984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Other 4-H projects and Activities Profile</a:t>
            </a:r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sz="200" dirty="0"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4-H Story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750" dirty="0">
                <a:latin typeface="Georgia" panose="02040502050405020303" pitchFamily="18" charset="0"/>
              </a:rPr>
              <a:t>Written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750" dirty="0">
                <a:latin typeface="Georgia" panose="02040502050405020303" pitchFamily="18" charset="0"/>
              </a:rPr>
              <a:t>Video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750" dirty="0">
                <a:latin typeface="Georgia" panose="02040502050405020303" pitchFamily="18" charset="0"/>
              </a:rPr>
              <a:t>Digital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Photos and Support material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750" dirty="0">
                <a:latin typeface="Georgia" panose="02040502050405020303" pitchFamily="18" charset="0"/>
              </a:rPr>
              <a:t>No more than three pages total.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88FEE-C8AB-073C-647D-377B068C64A7}"/>
              </a:ext>
            </a:extLst>
          </p:cNvPr>
          <p:cNvSpPr txBox="1"/>
          <p:nvPr/>
        </p:nvSpPr>
        <p:spPr>
          <a:xfrm>
            <a:off x="629841" y="1753141"/>
            <a:ext cx="3764606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Member must document </a:t>
            </a:r>
            <a:r>
              <a:rPr lang="en-US" sz="1600" u="sng" dirty="0">
                <a:solidFill>
                  <a:schemeClr val="bg1"/>
                </a:solidFill>
                <a:latin typeface="Georgia" panose="02040502050405020303" pitchFamily="18" charset="0"/>
              </a:rPr>
              <a:t>at least one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project but not more than five additional projects over their 4-H career.</a:t>
            </a:r>
          </a:p>
        </p:txBody>
      </p:sp>
      <p:pic>
        <p:nvPicPr>
          <p:cNvPr id="20" name="Picture 19" descr="A blank rectangular form with text&#10;&#10;Description automatically generated with medium confidence">
            <a:extLst>
              <a:ext uri="{FF2B5EF4-FFF2-40B4-BE49-F238E27FC236}">
                <a16:creationId xmlns:a16="http://schemas.microsoft.com/office/drawing/2014/main" id="{001F9B5C-A1DD-7F54-7895-80ABDE8B8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6" r="2981" b="8866"/>
          <a:stretch/>
        </p:blipFill>
        <p:spPr>
          <a:xfrm>
            <a:off x="4678532" y="269068"/>
            <a:ext cx="4190260" cy="52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D075C5-FEDE-2FEE-D072-62962C58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694" y="350668"/>
            <a:ext cx="2949178" cy="847817"/>
          </a:xfrm>
        </p:spPr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1106DD-A441-C164-0D1E-8B702E1BC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6009" y="1260630"/>
            <a:ext cx="3433554" cy="424757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NM 4-H Portfolio Forms and Instructions can be found on the NM 4-H website in the “Forms and Publications Section.”</a:t>
            </a:r>
          </a:p>
          <a:p>
            <a:r>
              <a:rPr lang="en-US" sz="1600" dirty="0">
                <a:latin typeface="Georgia" panose="02040502050405020303" pitchFamily="18" charset="0"/>
                <a:hlinkClick r:id="rId3"/>
              </a:rPr>
              <a:t>https://nm4h.nmsu.edu/policies/forms.html</a:t>
            </a:r>
            <a:endParaRPr lang="en-US" sz="1600" dirty="0">
              <a:latin typeface="Georgia" panose="02040502050405020303" pitchFamily="18" charset="0"/>
            </a:endParaRPr>
          </a:p>
          <a:p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Project Record Sheets can be found at:</a:t>
            </a:r>
          </a:p>
          <a:p>
            <a:r>
              <a:rPr lang="en-US" sz="1600" dirty="0">
                <a:latin typeface="Georgia" panose="02040502050405020303" pitchFamily="18" charset="0"/>
                <a:hlinkClick r:id="rId4"/>
              </a:rPr>
              <a:t>https://4hprojects.nmsu.edu/index.html</a:t>
            </a:r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Under the “Printable Project Resources” section, click on Project Forms.</a:t>
            </a:r>
          </a:p>
        </p:txBody>
      </p:sp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D65EE757-874E-0CBE-24AF-D6CF1CC9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83" y="299620"/>
            <a:ext cx="4206907" cy="54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777BAF-1407-FF1F-4BB5-BD605C20C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6371"/>
            <a:ext cx="7772400" cy="1466291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9114365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14311</TotalTime>
  <Words>337</Words>
  <Application>Microsoft Macintosh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Georgia</vt:lpstr>
      <vt:lpstr>Tahoma</vt:lpstr>
      <vt:lpstr>Times New Roman</vt:lpstr>
      <vt:lpstr>NMSU_2019</vt:lpstr>
      <vt:lpstr>State 4-H Portfolio</vt:lpstr>
      <vt:lpstr>PowerPoint Presentation</vt:lpstr>
      <vt:lpstr>Portfolios can be submitted in two formats: State 4-H Format or County Compilation</vt:lpstr>
      <vt:lpstr>PowerPoint Presentation</vt:lpstr>
      <vt:lpstr>What needs to be included?</vt:lpstr>
      <vt:lpstr>Also include….</vt:lpstr>
      <vt:lpstr>Additional Information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Butterfield</cp:lastModifiedBy>
  <cp:revision>17</cp:revision>
  <cp:lastPrinted>2023-10-24T15:39:13Z</cp:lastPrinted>
  <dcterms:created xsi:type="dcterms:W3CDTF">2018-09-13T15:10:43Z</dcterms:created>
  <dcterms:modified xsi:type="dcterms:W3CDTF">2023-11-21T23:23:36Z</dcterms:modified>
</cp:coreProperties>
</file>